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nva Sans" panose="020B0604020202020204" charset="0"/>
      <p:regular r:id="rId11"/>
    </p:embeddedFont>
    <p:embeddedFont>
      <p:font typeface="Canva Sans Bold" panose="020B0604020202020204" charset="0"/>
      <p:regular r:id="rId12"/>
    </p:embeddedFont>
    <p:embeddedFont>
      <p:font typeface="Eastman Grotesque" panose="020B0604020202020204" charset="0"/>
      <p:regular r:id="rId13"/>
    </p:embeddedFont>
    <p:embeddedFont>
      <p:font typeface="Eastman Grotesque Bold" panose="020B0604020202020204" charset="0"/>
      <p:regular r:id="rId14"/>
    </p:embeddedFont>
    <p:embeddedFont>
      <p:font typeface="Obra Letra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svg"/><Relationship Id="rId7" Type="http://schemas.openxmlformats.org/officeDocument/2006/relationships/image" Target="../media/image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1285" y="4783318"/>
            <a:ext cx="17943614" cy="6437272"/>
          </a:xfrm>
          <a:custGeom>
            <a:avLst/>
            <a:gdLst/>
            <a:ahLst/>
            <a:cxnLst/>
            <a:rect l="l" t="t" r="r" b="b"/>
            <a:pathLst>
              <a:path w="17943614" h="6437272">
                <a:moveTo>
                  <a:pt x="0" y="0"/>
                </a:moveTo>
                <a:lnTo>
                  <a:pt x="17943615" y="0"/>
                </a:lnTo>
                <a:lnTo>
                  <a:pt x="17943615" y="6437272"/>
                </a:lnTo>
                <a:lnTo>
                  <a:pt x="0" y="6437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8568697" y="4804430"/>
            <a:ext cx="17943614" cy="6437272"/>
          </a:xfrm>
          <a:custGeom>
            <a:avLst/>
            <a:gdLst/>
            <a:ahLst/>
            <a:cxnLst/>
            <a:rect l="l" t="t" r="r" b="b"/>
            <a:pathLst>
              <a:path w="17943614" h="6437272">
                <a:moveTo>
                  <a:pt x="0" y="0"/>
                </a:moveTo>
                <a:lnTo>
                  <a:pt x="17943614" y="0"/>
                </a:lnTo>
                <a:lnTo>
                  <a:pt x="17943614" y="6437272"/>
                </a:lnTo>
                <a:lnTo>
                  <a:pt x="0" y="6437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-815444" y="8204805"/>
            <a:ext cx="7315200" cy="3886200"/>
          </a:xfrm>
          <a:custGeom>
            <a:avLst/>
            <a:gdLst/>
            <a:ahLst/>
            <a:cxnLst/>
            <a:rect l="l" t="t" r="r" b="b"/>
            <a:pathLst>
              <a:path w="7315200" h="3886200">
                <a:moveTo>
                  <a:pt x="0" y="0"/>
                </a:moveTo>
                <a:lnTo>
                  <a:pt x="7315200" y="0"/>
                </a:lnTo>
                <a:lnTo>
                  <a:pt x="7315200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8681933" y="180080"/>
            <a:ext cx="692984" cy="692984"/>
          </a:xfrm>
          <a:custGeom>
            <a:avLst/>
            <a:gdLst/>
            <a:ahLst/>
            <a:cxnLst/>
            <a:rect l="l" t="t" r="r" b="b"/>
            <a:pathLst>
              <a:path w="692984" h="692984">
                <a:moveTo>
                  <a:pt x="0" y="0"/>
                </a:moveTo>
                <a:lnTo>
                  <a:pt x="692984" y="0"/>
                </a:lnTo>
                <a:lnTo>
                  <a:pt x="692984" y="692985"/>
                </a:lnTo>
                <a:lnTo>
                  <a:pt x="0" y="6929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721453">
            <a:off x="12161619" y="6016371"/>
            <a:ext cx="5596394" cy="3728597"/>
          </a:xfrm>
          <a:custGeom>
            <a:avLst/>
            <a:gdLst/>
            <a:ahLst/>
            <a:cxnLst/>
            <a:rect l="l" t="t" r="r" b="b"/>
            <a:pathLst>
              <a:path w="5596394" h="3728597">
                <a:moveTo>
                  <a:pt x="0" y="0"/>
                </a:moveTo>
                <a:lnTo>
                  <a:pt x="5596394" y="0"/>
                </a:lnTo>
                <a:lnTo>
                  <a:pt x="5596394" y="3728597"/>
                </a:lnTo>
                <a:lnTo>
                  <a:pt x="0" y="3728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-918694">
            <a:off x="5523835" y="5905613"/>
            <a:ext cx="6213043" cy="3280389"/>
          </a:xfrm>
          <a:custGeom>
            <a:avLst/>
            <a:gdLst/>
            <a:ahLst/>
            <a:cxnLst/>
            <a:rect l="l" t="t" r="r" b="b"/>
            <a:pathLst>
              <a:path w="6213043" h="3280389">
                <a:moveTo>
                  <a:pt x="0" y="0"/>
                </a:moveTo>
                <a:lnTo>
                  <a:pt x="6213043" y="0"/>
                </a:lnTo>
                <a:lnTo>
                  <a:pt x="6213043" y="3280389"/>
                </a:lnTo>
                <a:lnTo>
                  <a:pt x="0" y="3280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459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1140958">
            <a:off x="645595" y="4798750"/>
            <a:ext cx="5257029" cy="3506876"/>
          </a:xfrm>
          <a:custGeom>
            <a:avLst/>
            <a:gdLst/>
            <a:ahLst/>
            <a:cxnLst/>
            <a:rect l="l" t="t" r="r" b="b"/>
            <a:pathLst>
              <a:path w="5257029" h="3506876">
                <a:moveTo>
                  <a:pt x="0" y="0"/>
                </a:moveTo>
                <a:lnTo>
                  <a:pt x="5257028" y="0"/>
                </a:lnTo>
                <a:lnTo>
                  <a:pt x="5257028" y="3506876"/>
                </a:lnTo>
                <a:lnTo>
                  <a:pt x="0" y="350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0" y="2969630"/>
            <a:ext cx="18240072" cy="1218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9"/>
              </a:lnSpc>
              <a:spcBef>
                <a:spcPct val="0"/>
              </a:spcBef>
            </a:pPr>
            <a:r>
              <a:rPr lang="en-US" sz="9999" b="1" spc="-79">
                <a:solidFill>
                  <a:srgbClr val="F5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London-Warner Bros studió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51794" y="923925"/>
            <a:ext cx="13784412" cy="17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44"/>
              </a:lnSpc>
              <a:spcBef>
                <a:spcPct val="0"/>
              </a:spcBef>
            </a:pPr>
            <a:r>
              <a:rPr lang="en-US" sz="4960">
                <a:solidFill>
                  <a:srgbClr val="0D255B"/>
                </a:solidFill>
                <a:latin typeface="Eastman Grotesque"/>
                <a:ea typeface="Eastman Grotesque"/>
                <a:cs typeface="Eastman Grotesque"/>
                <a:sym typeface="Eastman Grotesque"/>
              </a:rPr>
              <a:t>5 NAP, AMI MEGVÁLTOZTATJA A VILÁGKÉPÉT! – A DIÁKOK ÉLETRE SZÓLÓ ÉLMÉNYE!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60602" y="8184520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422D"/>
              </a:solidFill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Freeform 7"/>
          <p:cNvSpPr/>
          <p:nvPr/>
        </p:nvSpPr>
        <p:spPr>
          <a:xfrm>
            <a:off x="-1465429" y="7372334"/>
            <a:ext cx="21218859" cy="6392181"/>
          </a:xfrm>
          <a:custGeom>
            <a:avLst/>
            <a:gdLst/>
            <a:ahLst/>
            <a:cxnLst/>
            <a:rect l="l" t="t" r="r" b="b"/>
            <a:pathLst>
              <a:path w="21218859" h="6392181">
                <a:moveTo>
                  <a:pt x="0" y="0"/>
                </a:moveTo>
                <a:lnTo>
                  <a:pt x="21218858" y="0"/>
                </a:lnTo>
                <a:lnTo>
                  <a:pt x="21218858" y="6392181"/>
                </a:lnTo>
                <a:lnTo>
                  <a:pt x="0" y="6392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7259300" y="335716"/>
            <a:ext cx="692984" cy="692984"/>
          </a:xfrm>
          <a:custGeom>
            <a:avLst/>
            <a:gdLst/>
            <a:ahLst/>
            <a:cxnLst/>
            <a:rect l="l" t="t" r="r" b="b"/>
            <a:pathLst>
              <a:path w="692984" h="692984">
                <a:moveTo>
                  <a:pt x="0" y="0"/>
                </a:moveTo>
                <a:lnTo>
                  <a:pt x="692984" y="0"/>
                </a:lnTo>
                <a:lnTo>
                  <a:pt x="692984" y="692984"/>
                </a:lnTo>
                <a:lnTo>
                  <a:pt x="0" y="692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355122" y="3348061"/>
            <a:ext cx="3358152" cy="5030940"/>
          </a:xfrm>
          <a:custGeom>
            <a:avLst/>
            <a:gdLst/>
            <a:ahLst/>
            <a:cxnLst/>
            <a:rect l="l" t="t" r="r" b="b"/>
            <a:pathLst>
              <a:path w="3358152" h="5030940">
                <a:moveTo>
                  <a:pt x="0" y="0"/>
                </a:moveTo>
                <a:lnTo>
                  <a:pt x="3358152" y="0"/>
                </a:lnTo>
                <a:lnTo>
                  <a:pt x="3358152" y="5030940"/>
                </a:lnTo>
                <a:lnTo>
                  <a:pt x="0" y="50309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5507556" y="3482955"/>
            <a:ext cx="5832246" cy="3889379"/>
          </a:xfrm>
          <a:custGeom>
            <a:avLst/>
            <a:gdLst/>
            <a:ahLst/>
            <a:cxnLst/>
            <a:rect l="l" t="t" r="r" b="b"/>
            <a:pathLst>
              <a:path w="5832246" h="3889379">
                <a:moveTo>
                  <a:pt x="0" y="0"/>
                </a:moveTo>
                <a:lnTo>
                  <a:pt x="5832246" y="0"/>
                </a:lnTo>
                <a:lnTo>
                  <a:pt x="5832246" y="3889379"/>
                </a:lnTo>
                <a:lnTo>
                  <a:pt x="0" y="388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100873" y="3348061"/>
            <a:ext cx="5851411" cy="3898503"/>
          </a:xfrm>
          <a:custGeom>
            <a:avLst/>
            <a:gdLst/>
            <a:ahLst/>
            <a:cxnLst/>
            <a:rect l="l" t="t" r="r" b="b"/>
            <a:pathLst>
              <a:path w="5851411" h="3898503">
                <a:moveTo>
                  <a:pt x="0" y="0"/>
                </a:moveTo>
                <a:lnTo>
                  <a:pt x="5851411" y="0"/>
                </a:lnTo>
                <a:lnTo>
                  <a:pt x="5851411" y="3898503"/>
                </a:lnTo>
                <a:lnTo>
                  <a:pt x="0" y="3898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/>
          <p:cNvSpPr txBox="1"/>
          <p:nvPr/>
        </p:nvSpPr>
        <p:spPr>
          <a:xfrm>
            <a:off x="1028700" y="240466"/>
            <a:ext cx="16230600" cy="313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5"/>
              </a:lnSpc>
            </a:pPr>
            <a:r>
              <a:rPr lang="en-US" sz="4403" dirty="0">
                <a:solidFill>
                  <a:srgbClr val="0D255B"/>
                </a:solidFill>
                <a:latin typeface="Eastman Grotesque"/>
                <a:ea typeface="Eastman Grotesque"/>
                <a:cs typeface="Eastman Grotesque"/>
                <a:sym typeface="Eastman Grotesque"/>
              </a:rPr>
              <a:t> </a:t>
            </a:r>
            <a:r>
              <a:rPr lang="en-US" sz="4403" b="1" dirty="0">
                <a:solidFill>
                  <a:srgbClr val="0D255B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2026. JANUÁR 28-2026. FEBRUÁR 1.</a:t>
            </a:r>
          </a:p>
          <a:p>
            <a:pPr marL="0" lvl="0" indent="0" algn="ctr">
              <a:lnSpc>
                <a:spcPts val="6165"/>
              </a:lnSpc>
              <a:spcBef>
                <a:spcPct val="0"/>
              </a:spcBef>
            </a:pPr>
            <a:r>
              <a:rPr lang="en-US" sz="4403" dirty="0">
                <a:solidFill>
                  <a:srgbClr val="0D255B"/>
                </a:solidFill>
                <a:latin typeface="Eastman Grotesque"/>
                <a:ea typeface="Eastman Grotesque"/>
                <a:cs typeface="Eastman Grotesque"/>
                <a:sym typeface="Eastman Grotesque"/>
              </a:rPr>
              <a:t>5 NAP TELE ÉLMÉNNYEL REPÜLŐVEL, SZÁLLODÁBAN REGGELIVEL, IKONIKUS LÁTVÁNYOSSÁGOKKAL ÉS A WARNER BROS. STÚDIÓ VARÁZSÁVAL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039364" y="2354249"/>
            <a:ext cx="19165614" cy="10956343"/>
          </a:xfrm>
          <a:custGeom>
            <a:avLst/>
            <a:gdLst/>
            <a:ahLst/>
            <a:cxnLst/>
            <a:rect l="l" t="t" r="r" b="b"/>
            <a:pathLst>
              <a:path w="19165614" h="10956343">
                <a:moveTo>
                  <a:pt x="0" y="0"/>
                </a:moveTo>
                <a:lnTo>
                  <a:pt x="19165614" y="0"/>
                </a:lnTo>
                <a:lnTo>
                  <a:pt x="19165614" y="10956342"/>
                </a:lnTo>
                <a:lnTo>
                  <a:pt x="0" y="10956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32729">
            <a:off x="10757368" y="1080980"/>
            <a:ext cx="8543148" cy="6152063"/>
            <a:chOff x="0" y="0"/>
            <a:chExt cx="3136392" cy="2258568"/>
          </a:xfrm>
        </p:grpSpPr>
        <p:sp>
          <p:nvSpPr>
            <p:cNvPr id="4" name="Freeform 4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3"/>
              <a:stretch>
                <a:fillRect l="-4245" r="-4245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4"/>
              <a:stretch>
                <a:fillRect l="-8" r="-8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Freeform 6"/>
          <p:cNvSpPr/>
          <p:nvPr/>
        </p:nvSpPr>
        <p:spPr>
          <a:xfrm rot="-204845">
            <a:off x="10959589" y="6724332"/>
            <a:ext cx="5073128" cy="3671677"/>
          </a:xfrm>
          <a:custGeom>
            <a:avLst/>
            <a:gdLst/>
            <a:ahLst/>
            <a:cxnLst/>
            <a:rect l="l" t="t" r="r" b="b"/>
            <a:pathLst>
              <a:path w="5073128" h="3671677">
                <a:moveTo>
                  <a:pt x="0" y="0"/>
                </a:moveTo>
                <a:lnTo>
                  <a:pt x="5073128" y="0"/>
                </a:lnTo>
                <a:lnTo>
                  <a:pt x="5073128" y="3671676"/>
                </a:lnTo>
                <a:lnTo>
                  <a:pt x="0" y="367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566561" y="235190"/>
            <a:ext cx="13520626" cy="56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94"/>
              </a:lnSpc>
            </a:pPr>
            <a:r>
              <a:rPr lang="en-US" sz="4499" b="1" spc="-35">
                <a:solidFill>
                  <a:srgbClr val="F6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MIÉRT ÉRDEMES RÉSZT VENNI A LONDONI UTAZÁSON?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8950" y="1318260"/>
            <a:ext cx="9992509" cy="794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🌍 </a:t>
            </a:r>
            <a:r>
              <a:rPr lang="en-US" sz="2399" b="1" spc="196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Mert élményeken keresztül tanulnak.</a:t>
            </a: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A diákok nemcsak látják, hanem átélik a történelem, kultúra és nyelv világát.– úgy tanulnak, hogy észre sem veszik!</a:t>
            </a:r>
          </a:p>
          <a:p>
            <a:pPr algn="l">
              <a:lnSpc>
                <a:spcPts val="3359"/>
              </a:lnSpc>
            </a:pPr>
            <a:endParaRPr lang="en-US" sz="2399" spc="196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🧠</a:t>
            </a:r>
            <a:r>
              <a:rPr lang="en-US" sz="2399" b="1" spc="196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Mert fejlődik az önállóságuk. </a:t>
            </a: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A szervezett, biztonságos csoportos utazás keretet ad ahhoz, hogy a diákok kipróbálják magukat idegen környezetben, felelősségteljesebbé és magabiztosabbá váljanak.</a:t>
            </a:r>
          </a:p>
          <a:p>
            <a:pPr algn="l">
              <a:lnSpc>
                <a:spcPts val="3359"/>
              </a:lnSpc>
            </a:pPr>
            <a:endParaRPr lang="en-US" sz="2399" spc="196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🗣 </a:t>
            </a:r>
            <a:r>
              <a:rPr lang="en-US" sz="2399" b="1" spc="196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Mert használják az angolt a valós életben.</a:t>
            </a: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A nyelvtanulás kilép a tankönyvből! Valódi helyzetekben, interakciókban gyakorolhatják az angolt – boltban, múzeumban, közlekedés közben. Ez hatalmas löketet ad a nyelvi motivációnak.</a:t>
            </a:r>
          </a:p>
          <a:p>
            <a:pPr algn="l">
              <a:lnSpc>
                <a:spcPts val="3359"/>
              </a:lnSpc>
            </a:pPr>
            <a:endParaRPr lang="en-US" sz="2399" spc="196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✨ </a:t>
            </a:r>
            <a:r>
              <a:rPr lang="en-US" sz="2399" b="1" spc="196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Mert életre szóló élmény</a:t>
            </a:r>
            <a:r>
              <a:rPr lang="en-US" sz="2399" spc="196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a Warner Bros. stúdó, a város ikonikus helyszínei és a közösen átélt pillanatok összekovácsolják a csapatot, és felejthetetlen emlékek születnek – barátokkal, nevetve, szabadon. 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702">
            <a:off x="3230799" y="-8154965"/>
            <a:ext cx="22876573" cy="13077774"/>
          </a:xfrm>
          <a:custGeom>
            <a:avLst/>
            <a:gdLst/>
            <a:ahLst/>
            <a:cxnLst/>
            <a:rect l="l" t="t" r="r" b="b"/>
            <a:pathLst>
              <a:path w="22876573" h="13077774">
                <a:moveTo>
                  <a:pt x="0" y="0"/>
                </a:moveTo>
                <a:lnTo>
                  <a:pt x="22876574" y="0"/>
                </a:lnTo>
                <a:lnTo>
                  <a:pt x="22876574" y="13077774"/>
                </a:lnTo>
                <a:lnTo>
                  <a:pt x="0" y="1307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0800000">
            <a:off x="-10179846" y="7365438"/>
            <a:ext cx="22876573" cy="13077774"/>
          </a:xfrm>
          <a:custGeom>
            <a:avLst/>
            <a:gdLst/>
            <a:ahLst/>
            <a:cxnLst/>
            <a:rect l="l" t="t" r="r" b="b"/>
            <a:pathLst>
              <a:path w="22876573" h="13077774">
                <a:moveTo>
                  <a:pt x="0" y="0"/>
                </a:moveTo>
                <a:lnTo>
                  <a:pt x="22876574" y="0"/>
                </a:lnTo>
                <a:lnTo>
                  <a:pt x="22876574" y="13077774"/>
                </a:lnTo>
                <a:lnTo>
                  <a:pt x="0" y="1307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445804">
            <a:off x="9402678" y="756288"/>
            <a:ext cx="8205400" cy="4533483"/>
          </a:xfrm>
          <a:custGeom>
            <a:avLst/>
            <a:gdLst/>
            <a:ahLst/>
            <a:cxnLst/>
            <a:rect l="l" t="t" r="r" b="b"/>
            <a:pathLst>
              <a:path w="8205400" h="4533483">
                <a:moveTo>
                  <a:pt x="0" y="0"/>
                </a:moveTo>
                <a:lnTo>
                  <a:pt x="8205399" y="0"/>
                </a:lnTo>
                <a:lnTo>
                  <a:pt x="8205399" y="4533483"/>
                </a:lnTo>
                <a:lnTo>
                  <a:pt x="0" y="4533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504630">
            <a:off x="679616" y="4690627"/>
            <a:ext cx="8022078" cy="4432198"/>
          </a:xfrm>
          <a:custGeom>
            <a:avLst/>
            <a:gdLst/>
            <a:ahLst/>
            <a:cxnLst/>
            <a:rect l="l" t="t" r="r" b="b"/>
            <a:pathLst>
              <a:path w="8022078" h="4432198">
                <a:moveTo>
                  <a:pt x="0" y="0"/>
                </a:moveTo>
                <a:lnTo>
                  <a:pt x="8022078" y="0"/>
                </a:lnTo>
                <a:lnTo>
                  <a:pt x="8022078" y="4432199"/>
                </a:lnTo>
                <a:lnTo>
                  <a:pt x="0" y="443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-928423">
            <a:off x="9721562" y="5233802"/>
            <a:ext cx="7716327" cy="4263271"/>
          </a:xfrm>
          <a:custGeom>
            <a:avLst/>
            <a:gdLst/>
            <a:ahLst/>
            <a:cxnLst/>
            <a:rect l="l" t="t" r="r" b="b"/>
            <a:pathLst>
              <a:path w="7716327" h="4263271">
                <a:moveTo>
                  <a:pt x="0" y="0"/>
                </a:moveTo>
                <a:lnTo>
                  <a:pt x="7716328" y="0"/>
                </a:lnTo>
                <a:lnTo>
                  <a:pt x="7716328" y="4263271"/>
                </a:lnTo>
                <a:lnTo>
                  <a:pt x="0" y="426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34091" y="1219200"/>
            <a:ext cx="5664622" cy="7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1"/>
              </a:lnSpc>
              <a:spcBef>
                <a:spcPct val="0"/>
              </a:spcBef>
            </a:pPr>
            <a:r>
              <a:rPr lang="en-US" sz="6199" b="1" spc="-49">
                <a:solidFill>
                  <a:srgbClr val="F6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Hotel reggelivel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1420" y="2401857"/>
            <a:ext cx="8326766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 spc="27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Utazás repülővel, szállás hotelben reggelivel 25 percre a belvárostól. Nincs időveszteség!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67777">
            <a:off x="-28539" y="340653"/>
            <a:ext cx="4769180" cy="2854056"/>
          </a:xfrm>
          <a:custGeom>
            <a:avLst/>
            <a:gdLst/>
            <a:ahLst/>
            <a:cxnLst/>
            <a:rect l="l" t="t" r="r" b="b"/>
            <a:pathLst>
              <a:path w="4769180" h="2854056">
                <a:moveTo>
                  <a:pt x="0" y="0"/>
                </a:moveTo>
                <a:lnTo>
                  <a:pt x="4769180" y="0"/>
                </a:lnTo>
                <a:lnTo>
                  <a:pt x="4769180" y="2854056"/>
                </a:lnTo>
                <a:lnTo>
                  <a:pt x="0" y="2854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1445338">
            <a:off x="1287927" y="3693733"/>
            <a:ext cx="6638412" cy="3451426"/>
          </a:xfrm>
          <a:custGeom>
            <a:avLst/>
            <a:gdLst/>
            <a:ahLst/>
            <a:cxnLst/>
            <a:rect l="l" t="t" r="r" b="b"/>
            <a:pathLst>
              <a:path w="6638412" h="3451426">
                <a:moveTo>
                  <a:pt x="0" y="0"/>
                </a:moveTo>
                <a:lnTo>
                  <a:pt x="6638412" y="0"/>
                </a:lnTo>
                <a:lnTo>
                  <a:pt x="6638412" y="3451426"/>
                </a:lnTo>
                <a:lnTo>
                  <a:pt x="0" y="3451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225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1839394">
            <a:off x="-488032" y="6958046"/>
            <a:ext cx="5688166" cy="3182276"/>
          </a:xfrm>
          <a:custGeom>
            <a:avLst/>
            <a:gdLst/>
            <a:ahLst/>
            <a:cxnLst/>
            <a:rect l="l" t="t" r="r" b="b"/>
            <a:pathLst>
              <a:path w="5688166" h="3182276">
                <a:moveTo>
                  <a:pt x="0" y="0"/>
                </a:moveTo>
                <a:lnTo>
                  <a:pt x="5688166" y="0"/>
                </a:lnTo>
                <a:lnTo>
                  <a:pt x="5688166" y="3182276"/>
                </a:lnTo>
                <a:lnTo>
                  <a:pt x="0" y="318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3" b="-362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1107293">
            <a:off x="12549110" y="5200528"/>
            <a:ext cx="5824743" cy="3844330"/>
          </a:xfrm>
          <a:custGeom>
            <a:avLst/>
            <a:gdLst/>
            <a:ahLst/>
            <a:cxnLst/>
            <a:rect l="l" t="t" r="r" b="b"/>
            <a:pathLst>
              <a:path w="5824743" h="3844330">
                <a:moveTo>
                  <a:pt x="0" y="0"/>
                </a:moveTo>
                <a:lnTo>
                  <a:pt x="5824743" y="0"/>
                </a:lnTo>
                <a:lnTo>
                  <a:pt x="5824743" y="3844331"/>
                </a:lnTo>
                <a:lnTo>
                  <a:pt x="0" y="3844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-731233">
            <a:off x="6249014" y="5643105"/>
            <a:ext cx="5954887" cy="3948349"/>
          </a:xfrm>
          <a:custGeom>
            <a:avLst/>
            <a:gdLst/>
            <a:ahLst/>
            <a:cxnLst/>
            <a:rect l="l" t="t" r="r" b="b"/>
            <a:pathLst>
              <a:path w="5954887" h="3948349">
                <a:moveTo>
                  <a:pt x="0" y="0"/>
                </a:moveTo>
                <a:lnTo>
                  <a:pt x="5954887" y="0"/>
                </a:lnTo>
                <a:lnTo>
                  <a:pt x="5954887" y="3948350"/>
                </a:lnTo>
                <a:lnTo>
                  <a:pt x="0" y="3948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4624343" y="292746"/>
            <a:ext cx="4519657" cy="4225879"/>
          </a:xfrm>
          <a:custGeom>
            <a:avLst/>
            <a:gdLst/>
            <a:ahLst/>
            <a:cxnLst/>
            <a:rect l="l" t="t" r="r" b="b"/>
            <a:pathLst>
              <a:path w="4519657" h="4225879">
                <a:moveTo>
                  <a:pt x="0" y="0"/>
                </a:moveTo>
                <a:lnTo>
                  <a:pt x="4519657" y="0"/>
                </a:lnTo>
                <a:lnTo>
                  <a:pt x="4519657" y="4225879"/>
                </a:lnTo>
                <a:lnTo>
                  <a:pt x="0" y="4225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1349948" y="381636"/>
            <a:ext cx="4561630" cy="86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4120" lvl="1" indent="-757060" algn="l">
              <a:lnSpc>
                <a:spcPts val="6031"/>
              </a:lnSpc>
              <a:spcBef>
                <a:spcPct val="0"/>
              </a:spcBef>
              <a:buAutoNum type="arabicPeriod"/>
            </a:pPr>
            <a:r>
              <a:rPr lang="en-US" sz="7013" b="1" spc="-56">
                <a:solidFill>
                  <a:srgbClr val="F6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nap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19230" y="1185475"/>
            <a:ext cx="8493188" cy="273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Érkezés a reptérre, transzfer busz Londonba,  reggeli egy ikonikus angol pubban. Szállás elfoglalás, majd irány a  </a:t>
            </a:r>
            <a:r>
              <a:rPr lang="en-US" sz="2600" b="1" spc="213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Green park, Buckingham Palace, St. James’s park, Horse Guard Parade és a Trafalgare Square</a:t>
            </a:r>
            <a:r>
              <a:rPr lang="en-US" sz="2600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. Majd vacsora vásárlás és visszaérkezés a szállásra.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9525">
            <a:off x="12039434" y="187025"/>
            <a:ext cx="4675794" cy="3109403"/>
          </a:xfrm>
          <a:custGeom>
            <a:avLst/>
            <a:gdLst/>
            <a:ahLst/>
            <a:cxnLst/>
            <a:rect l="l" t="t" r="r" b="b"/>
            <a:pathLst>
              <a:path w="4675794" h="3109403">
                <a:moveTo>
                  <a:pt x="0" y="0"/>
                </a:moveTo>
                <a:lnTo>
                  <a:pt x="4675794" y="0"/>
                </a:lnTo>
                <a:lnTo>
                  <a:pt x="4675794" y="3109403"/>
                </a:lnTo>
                <a:lnTo>
                  <a:pt x="0" y="3109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496176">
            <a:off x="11885851" y="3456352"/>
            <a:ext cx="5155066" cy="2969177"/>
          </a:xfrm>
          <a:custGeom>
            <a:avLst/>
            <a:gdLst/>
            <a:ahLst/>
            <a:cxnLst/>
            <a:rect l="l" t="t" r="r" b="b"/>
            <a:pathLst>
              <a:path w="5155066" h="2969177">
                <a:moveTo>
                  <a:pt x="0" y="0"/>
                </a:moveTo>
                <a:lnTo>
                  <a:pt x="5155066" y="0"/>
                </a:lnTo>
                <a:lnTo>
                  <a:pt x="5155066" y="2969177"/>
                </a:lnTo>
                <a:lnTo>
                  <a:pt x="0" y="2969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73" b="-787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-489091">
            <a:off x="6302091" y="167420"/>
            <a:ext cx="5204857" cy="3081525"/>
          </a:xfrm>
          <a:custGeom>
            <a:avLst/>
            <a:gdLst/>
            <a:ahLst/>
            <a:cxnLst/>
            <a:rect l="l" t="t" r="r" b="b"/>
            <a:pathLst>
              <a:path w="5204857" h="3081525">
                <a:moveTo>
                  <a:pt x="0" y="0"/>
                </a:moveTo>
                <a:lnTo>
                  <a:pt x="5204857" y="0"/>
                </a:lnTo>
                <a:lnTo>
                  <a:pt x="5204857" y="3081525"/>
                </a:lnTo>
                <a:lnTo>
                  <a:pt x="0" y="3081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99" b="-499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925549">
            <a:off x="6093691" y="3771060"/>
            <a:ext cx="4818526" cy="2744879"/>
          </a:xfrm>
          <a:custGeom>
            <a:avLst/>
            <a:gdLst/>
            <a:ahLst/>
            <a:cxnLst/>
            <a:rect l="l" t="t" r="r" b="b"/>
            <a:pathLst>
              <a:path w="4818526" h="2744879">
                <a:moveTo>
                  <a:pt x="0" y="0"/>
                </a:moveTo>
                <a:lnTo>
                  <a:pt x="4818526" y="0"/>
                </a:lnTo>
                <a:lnTo>
                  <a:pt x="4818526" y="2744880"/>
                </a:lnTo>
                <a:lnTo>
                  <a:pt x="0" y="2744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588" b="-858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316861">
            <a:off x="1695945" y="6706444"/>
            <a:ext cx="5508938" cy="3098777"/>
          </a:xfrm>
          <a:custGeom>
            <a:avLst/>
            <a:gdLst/>
            <a:ahLst/>
            <a:cxnLst/>
            <a:rect l="l" t="t" r="r" b="b"/>
            <a:pathLst>
              <a:path w="5508938" h="3098777">
                <a:moveTo>
                  <a:pt x="0" y="0"/>
                </a:moveTo>
                <a:lnTo>
                  <a:pt x="5508937" y="0"/>
                </a:lnTo>
                <a:lnTo>
                  <a:pt x="5508937" y="3098778"/>
                </a:lnTo>
                <a:lnTo>
                  <a:pt x="0" y="3098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-639992">
            <a:off x="7254091" y="6475964"/>
            <a:ext cx="4737457" cy="3553093"/>
          </a:xfrm>
          <a:custGeom>
            <a:avLst/>
            <a:gdLst/>
            <a:ahLst/>
            <a:cxnLst/>
            <a:rect l="l" t="t" r="r" b="b"/>
            <a:pathLst>
              <a:path w="4737457" h="3553093">
                <a:moveTo>
                  <a:pt x="0" y="0"/>
                </a:moveTo>
                <a:lnTo>
                  <a:pt x="4737457" y="0"/>
                </a:lnTo>
                <a:lnTo>
                  <a:pt x="4737457" y="3553092"/>
                </a:lnTo>
                <a:lnTo>
                  <a:pt x="0" y="3553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-1009687">
            <a:off x="11819345" y="6360325"/>
            <a:ext cx="5993733" cy="3537946"/>
          </a:xfrm>
          <a:custGeom>
            <a:avLst/>
            <a:gdLst/>
            <a:ahLst/>
            <a:cxnLst/>
            <a:rect l="l" t="t" r="r" b="b"/>
            <a:pathLst>
              <a:path w="5993733" h="3537946">
                <a:moveTo>
                  <a:pt x="275355" y="0"/>
                </a:moveTo>
                <a:lnTo>
                  <a:pt x="5993733" y="522104"/>
                </a:lnTo>
                <a:lnTo>
                  <a:pt x="5718378" y="3537946"/>
                </a:lnTo>
                <a:lnTo>
                  <a:pt x="0" y="3015842"/>
                </a:lnTo>
                <a:lnTo>
                  <a:pt x="275355" y="0"/>
                </a:lnTo>
                <a:close/>
              </a:path>
            </a:pathLst>
          </a:custGeom>
          <a:blipFill>
            <a:blip r:embed="rId8"/>
            <a:stretch>
              <a:fillRect t="-8301" r="-3975" b="-8916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1331902" y="269697"/>
            <a:ext cx="273831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19"/>
              </a:lnSpc>
              <a:spcBef>
                <a:spcPct val="0"/>
              </a:spcBef>
            </a:pPr>
            <a:r>
              <a:rPr lang="en-US" sz="6999" b="1" spc="-55">
                <a:solidFill>
                  <a:srgbClr val="F6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2. nap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1204" y="1264181"/>
            <a:ext cx="5244223" cy="547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b="1" spc="213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London dungeon vagy Sea life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b="1" u="none" strike="noStrike" spc="213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London Eye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Big Ben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Westminster Abbey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House of the parliament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Downing street 10.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Piccadilly Circus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Leicester Square</a:t>
            </a:r>
          </a:p>
          <a:p>
            <a:pPr marL="561768" lvl="1" indent="-280884" algn="l">
              <a:lnSpc>
                <a:spcPts val="3642"/>
              </a:lnSpc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Soho</a:t>
            </a:r>
          </a:p>
          <a:p>
            <a:pPr marL="561768" lvl="1" indent="-280884" algn="l">
              <a:lnSpc>
                <a:spcPts val="3642"/>
              </a:lnSpc>
              <a:spcBef>
                <a:spcPct val="0"/>
              </a:spcBef>
              <a:buFont typeface="Arial"/>
              <a:buChar char="•"/>
            </a:pPr>
            <a:r>
              <a:rPr lang="en-US" sz="2601" u="none" strike="noStrike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Chine Town</a:t>
            </a:r>
          </a:p>
          <a:p>
            <a:pPr marL="0" lvl="0" indent="0" algn="l">
              <a:lnSpc>
                <a:spcPts val="3642"/>
              </a:lnSpc>
              <a:spcBef>
                <a:spcPct val="0"/>
              </a:spcBef>
            </a:pPr>
            <a:endParaRPr lang="en-US" sz="2601" u="none" strike="noStrike" spc="213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8491">
            <a:off x="3624203" y="283273"/>
            <a:ext cx="6514667" cy="4340397"/>
          </a:xfrm>
          <a:custGeom>
            <a:avLst/>
            <a:gdLst/>
            <a:ahLst/>
            <a:cxnLst/>
            <a:rect l="l" t="t" r="r" b="b"/>
            <a:pathLst>
              <a:path w="6514667" h="4340397">
                <a:moveTo>
                  <a:pt x="0" y="0"/>
                </a:moveTo>
                <a:lnTo>
                  <a:pt x="6514667" y="0"/>
                </a:lnTo>
                <a:lnTo>
                  <a:pt x="6514667" y="4340397"/>
                </a:lnTo>
                <a:lnTo>
                  <a:pt x="0" y="434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854775">
            <a:off x="10878951" y="283273"/>
            <a:ext cx="6534008" cy="4361451"/>
          </a:xfrm>
          <a:custGeom>
            <a:avLst/>
            <a:gdLst/>
            <a:ahLst/>
            <a:cxnLst/>
            <a:rect l="l" t="t" r="r" b="b"/>
            <a:pathLst>
              <a:path w="6534008" h="4361451">
                <a:moveTo>
                  <a:pt x="0" y="0"/>
                </a:moveTo>
                <a:lnTo>
                  <a:pt x="6534008" y="0"/>
                </a:lnTo>
                <a:lnTo>
                  <a:pt x="6534008" y="4361451"/>
                </a:lnTo>
                <a:lnTo>
                  <a:pt x="0" y="4361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1428878">
            <a:off x="1853787" y="5008440"/>
            <a:ext cx="6987585" cy="4655479"/>
          </a:xfrm>
          <a:custGeom>
            <a:avLst/>
            <a:gdLst/>
            <a:ahLst/>
            <a:cxnLst/>
            <a:rect l="l" t="t" r="r" b="b"/>
            <a:pathLst>
              <a:path w="6987585" h="4655479">
                <a:moveTo>
                  <a:pt x="0" y="0"/>
                </a:moveTo>
                <a:lnTo>
                  <a:pt x="6987585" y="0"/>
                </a:lnTo>
                <a:lnTo>
                  <a:pt x="6987585" y="4655478"/>
                </a:lnTo>
                <a:lnTo>
                  <a:pt x="0" y="465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871260">
            <a:off x="9956039" y="4831504"/>
            <a:ext cx="6974500" cy="4655479"/>
          </a:xfrm>
          <a:custGeom>
            <a:avLst/>
            <a:gdLst/>
            <a:ahLst/>
            <a:cxnLst/>
            <a:rect l="l" t="t" r="r" b="b"/>
            <a:pathLst>
              <a:path w="6974500" h="4655479">
                <a:moveTo>
                  <a:pt x="0" y="0"/>
                </a:moveTo>
                <a:lnTo>
                  <a:pt x="6974500" y="0"/>
                </a:lnTo>
                <a:lnTo>
                  <a:pt x="6974500" y="4655478"/>
                </a:lnTo>
                <a:lnTo>
                  <a:pt x="0" y="4655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859191" y="502348"/>
            <a:ext cx="240988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19"/>
              </a:lnSpc>
              <a:spcBef>
                <a:spcPct val="0"/>
              </a:spcBef>
            </a:pPr>
            <a:r>
              <a:rPr lang="en-US" sz="6999" b="1" spc="-55">
                <a:solidFill>
                  <a:srgbClr val="F6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3.nap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513" y="2406848"/>
            <a:ext cx="3278099" cy="4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947" lvl="1" indent="-302473" algn="l">
              <a:lnSpc>
                <a:spcPts val="3922"/>
              </a:lnSpc>
              <a:spcBef>
                <a:spcPct val="0"/>
              </a:spcBef>
              <a:buFont typeface="Arial"/>
              <a:buChar char="•"/>
            </a:pPr>
            <a:r>
              <a:rPr lang="en-US" sz="2801" b="1" spc="229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Warner Bros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3566">
            <a:off x="11086234" y="303157"/>
            <a:ext cx="3845221" cy="2883916"/>
          </a:xfrm>
          <a:custGeom>
            <a:avLst/>
            <a:gdLst/>
            <a:ahLst/>
            <a:cxnLst/>
            <a:rect l="l" t="t" r="r" b="b"/>
            <a:pathLst>
              <a:path w="3845221" h="2883916">
                <a:moveTo>
                  <a:pt x="0" y="0"/>
                </a:moveTo>
                <a:lnTo>
                  <a:pt x="3845221" y="0"/>
                </a:lnTo>
                <a:lnTo>
                  <a:pt x="3845221" y="2883916"/>
                </a:lnTo>
                <a:lnTo>
                  <a:pt x="0" y="2883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-1452632">
            <a:off x="14327831" y="2759966"/>
            <a:ext cx="3792972" cy="2449628"/>
          </a:xfrm>
          <a:custGeom>
            <a:avLst/>
            <a:gdLst/>
            <a:ahLst/>
            <a:cxnLst/>
            <a:rect l="l" t="t" r="r" b="b"/>
            <a:pathLst>
              <a:path w="3792972" h="2449628">
                <a:moveTo>
                  <a:pt x="0" y="0"/>
                </a:moveTo>
                <a:lnTo>
                  <a:pt x="3792972" y="0"/>
                </a:lnTo>
                <a:lnTo>
                  <a:pt x="3792972" y="2449628"/>
                </a:lnTo>
                <a:lnTo>
                  <a:pt x="0" y="2449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-959139">
            <a:off x="7937396" y="278740"/>
            <a:ext cx="3082359" cy="4114800"/>
          </a:xfrm>
          <a:custGeom>
            <a:avLst/>
            <a:gdLst/>
            <a:ahLst/>
            <a:cxnLst/>
            <a:rect l="l" t="t" r="r" b="b"/>
            <a:pathLst>
              <a:path w="3082359" h="4114800">
                <a:moveTo>
                  <a:pt x="0" y="0"/>
                </a:moveTo>
                <a:lnTo>
                  <a:pt x="3082359" y="0"/>
                </a:lnTo>
                <a:lnTo>
                  <a:pt x="3082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781959">
            <a:off x="9561281" y="3923075"/>
            <a:ext cx="4170877" cy="2784060"/>
          </a:xfrm>
          <a:custGeom>
            <a:avLst/>
            <a:gdLst/>
            <a:ahLst/>
            <a:cxnLst/>
            <a:rect l="l" t="t" r="r" b="b"/>
            <a:pathLst>
              <a:path w="4170877" h="2784060">
                <a:moveTo>
                  <a:pt x="0" y="0"/>
                </a:moveTo>
                <a:lnTo>
                  <a:pt x="4170877" y="0"/>
                </a:lnTo>
                <a:lnTo>
                  <a:pt x="4170877" y="2784061"/>
                </a:lnTo>
                <a:lnTo>
                  <a:pt x="0" y="2784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4577342" y="143680"/>
            <a:ext cx="2636388" cy="3954582"/>
          </a:xfrm>
          <a:custGeom>
            <a:avLst/>
            <a:gdLst/>
            <a:ahLst/>
            <a:cxnLst/>
            <a:rect l="l" t="t" r="r" b="b"/>
            <a:pathLst>
              <a:path w="2636388" h="3954582">
                <a:moveTo>
                  <a:pt x="0" y="0"/>
                </a:moveTo>
                <a:lnTo>
                  <a:pt x="2636388" y="0"/>
                </a:lnTo>
                <a:lnTo>
                  <a:pt x="2636388" y="3954582"/>
                </a:lnTo>
                <a:lnTo>
                  <a:pt x="0" y="395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120835">
            <a:off x="13554451" y="6026778"/>
            <a:ext cx="4533454" cy="3045915"/>
          </a:xfrm>
          <a:custGeom>
            <a:avLst/>
            <a:gdLst/>
            <a:ahLst/>
            <a:cxnLst/>
            <a:rect l="l" t="t" r="r" b="b"/>
            <a:pathLst>
              <a:path w="4533454" h="3045915">
                <a:moveTo>
                  <a:pt x="0" y="0"/>
                </a:moveTo>
                <a:lnTo>
                  <a:pt x="4533454" y="0"/>
                </a:lnTo>
                <a:lnTo>
                  <a:pt x="4533454" y="3045915"/>
                </a:lnTo>
                <a:lnTo>
                  <a:pt x="0" y="3045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9072012" y="7381835"/>
            <a:ext cx="3936833" cy="2624555"/>
          </a:xfrm>
          <a:custGeom>
            <a:avLst/>
            <a:gdLst/>
            <a:ahLst/>
            <a:cxnLst/>
            <a:rect l="l" t="t" r="r" b="b"/>
            <a:pathLst>
              <a:path w="3936833" h="2624555">
                <a:moveTo>
                  <a:pt x="0" y="0"/>
                </a:moveTo>
                <a:lnTo>
                  <a:pt x="3936832" y="0"/>
                </a:lnTo>
                <a:lnTo>
                  <a:pt x="3936832" y="2624555"/>
                </a:lnTo>
                <a:lnTo>
                  <a:pt x="0" y="2624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 rot="-731815">
            <a:off x="4821422" y="4371030"/>
            <a:ext cx="3936833" cy="2624555"/>
          </a:xfrm>
          <a:custGeom>
            <a:avLst/>
            <a:gdLst/>
            <a:ahLst/>
            <a:cxnLst/>
            <a:rect l="l" t="t" r="r" b="b"/>
            <a:pathLst>
              <a:path w="3936833" h="2624555">
                <a:moveTo>
                  <a:pt x="0" y="0"/>
                </a:moveTo>
                <a:lnTo>
                  <a:pt x="3936832" y="0"/>
                </a:lnTo>
                <a:lnTo>
                  <a:pt x="3936832" y="2624555"/>
                </a:lnTo>
                <a:lnTo>
                  <a:pt x="0" y="2624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4412055" y="7364275"/>
            <a:ext cx="4149630" cy="2764691"/>
          </a:xfrm>
          <a:custGeom>
            <a:avLst/>
            <a:gdLst/>
            <a:ahLst/>
            <a:cxnLst/>
            <a:rect l="l" t="t" r="r" b="b"/>
            <a:pathLst>
              <a:path w="4149630" h="2764691">
                <a:moveTo>
                  <a:pt x="0" y="0"/>
                </a:moveTo>
                <a:lnTo>
                  <a:pt x="4149630" y="0"/>
                </a:lnTo>
                <a:lnTo>
                  <a:pt x="4149630" y="2764691"/>
                </a:lnTo>
                <a:lnTo>
                  <a:pt x="0" y="2764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1028700" y="708025"/>
            <a:ext cx="2699396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19"/>
              </a:lnSpc>
              <a:spcBef>
                <a:spcPct val="0"/>
              </a:spcBef>
            </a:pPr>
            <a:r>
              <a:rPr lang="en-US" sz="6999" b="1" spc="-55">
                <a:solidFill>
                  <a:srgbClr val="F6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4.nap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1826440"/>
            <a:ext cx="5244223" cy="692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St. Paul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b="1" spc="229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Madame Tussauds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Millenium Bridge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Tate modern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Shakespeare Globe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Borough Market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b="1" spc="229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Tower Bridge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Tower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The Gharkin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Leadenhall market</a:t>
            </a:r>
          </a:p>
          <a:p>
            <a:pPr marL="604947" lvl="1" indent="-302473" algn="l">
              <a:lnSpc>
                <a:spcPts val="3922"/>
              </a:lnSpc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Hyde Park - speaker’s corner</a:t>
            </a:r>
          </a:p>
          <a:p>
            <a:pPr marL="604947" lvl="1" indent="-302473" algn="l">
              <a:lnSpc>
                <a:spcPts val="3922"/>
              </a:lnSpc>
              <a:spcBef>
                <a:spcPct val="0"/>
              </a:spcBef>
              <a:buFont typeface="Arial"/>
              <a:buChar char="•"/>
            </a:pPr>
            <a:r>
              <a:rPr lang="en-US" sz="2801" spc="229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Oxford street</a:t>
            </a:r>
          </a:p>
          <a:p>
            <a:pPr marL="0" lvl="0" indent="0" algn="l">
              <a:lnSpc>
                <a:spcPts val="3922"/>
              </a:lnSpc>
              <a:spcBef>
                <a:spcPct val="0"/>
              </a:spcBef>
            </a:pPr>
            <a:endParaRPr lang="en-US" sz="2801" spc="229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37792" y="5646587"/>
            <a:ext cx="3650208" cy="2381761"/>
          </a:xfrm>
          <a:custGeom>
            <a:avLst/>
            <a:gdLst/>
            <a:ahLst/>
            <a:cxnLst/>
            <a:rect l="l" t="t" r="r" b="b"/>
            <a:pathLst>
              <a:path w="3650208" h="2381761">
                <a:moveTo>
                  <a:pt x="0" y="0"/>
                </a:moveTo>
                <a:lnTo>
                  <a:pt x="3650208" y="0"/>
                </a:lnTo>
                <a:lnTo>
                  <a:pt x="3650208" y="2381760"/>
                </a:lnTo>
                <a:lnTo>
                  <a:pt x="0" y="2381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5033196" y="7132249"/>
            <a:ext cx="2226104" cy="2881568"/>
          </a:xfrm>
          <a:custGeom>
            <a:avLst/>
            <a:gdLst/>
            <a:ahLst/>
            <a:cxnLst/>
            <a:rect l="l" t="t" r="r" b="b"/>
            <a:pathLst>
              <a:path w="2226104" h="2881568">
                <a:moveTo>
                  <a:pt x="0" y="0"/>
                </a:moveTo>
                <a:lnTo>
                  <a:pt x="2226104" y="0"/>
                </a:lnTo>
                <a:lnTo>
                  <a:pt x="2226104" y="2881568"/>
                </a:lnTo>
                <a:lnTo>
                  <a:pt x="0" y="2881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0974937" y="6481621"/>
            <a:ext cx="3093453" cy="3093453"/>
          </a:xfrm>
          <a:custGeom>
            <a:avLst/>
            <a:gdLst/>
            <a:ahLst/>
            <a:cxnLst/>
            <a:rect l="l" t="t" r="r" b="b"/>
            <a:pathLst>
              <a:path w="3093453" h="3093453">
                <a:moveTo>
                  <a:pt x="0" y="0"/>
                </a:moveTo>
                <a:lnTo>
                  <a:pt x="3093454" y="0"/>
                </a:lnTo>
                <a:lnTo>
                  <a:pt x="3093454" y="3093453"/>
                </a:lnTo>
                <a:lnTo>
                  <a:pt x="0" y="3093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662747" y="4429747"/>
            <a:ext cx="1889253" cy="2680844"/>
          </a:xfrm>
          <a:custGeom>
            <a:avLst/>
            <a:gdLst/>
            <a:ahLst/>
            <a:cxnLst/>
            <a:rect l="l" t="t" r="r" b="b"/>
            <a:pathLst>
              <a:path w="1889253" h="2680844">
                <a:moveTo>
                  <a:pt x="0" y="0"/>
                </a:moveTo>
                <a:lnTo>
                  <a:pt x="1889253" y="0"/>
                </a:lnTo>
                <a:lnTo>
                  <a:pt x="1889253" y="2680843"/>
                </a:lnTo>
                <a:lnTo>
                  <a:pt x="0" y="2680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98" t="-8687" r="-250770" b="-9347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88688" y="7191044"/>
            <a:ext cx="2253707" cy="2763978"/>
          </a:xfrm>
          <a:custGeom>
            <a:avLst/>
            <a:gdLst/>
            <a:ahLst/>
            <a:cxnLst/>
            <a:rect l="l" t="t" r="r" b="b"/>
            <a:pathLst>
              <a:path w="2253707" h="2763978">
                <a:moveTo>
                  <a:pt x="0" y="0"/>
                </a:moveTo>
                <a:lnTo>
                  <a:pt x="2253708" y="0"/>
                </a:lnTo>
                <a:lnTo>
                  <a:pt x="2253708" y="2763978"/>
                </a:lnTo>
                <a:lnTo>
                  <a:pt x="0" y="276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2107" t="-5488" r="-118473" b="-2433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3697187" y="4466304"/>
            <a:ext cx="4249345" cy="2721217"/>
          </a:xfrm>
          <a:custGeom>
            <a:avLst/>
            <a:gdLst/>
            <a:ahLst/>
            <a:cxnLst/>
            <a:rect l="l" t="t" r="r" b="b"/>
            <a:pathLst>
              <a:path w="4249345" h="2721217">
                <a:moveTo>
                  <a:pt x="0" y="0"/>
                </a:moveTo>
                <a:lnTo>
                  <a:pt x="4249345" y="0"/>
                </a:lnTo>
                <a:lnTo>
                  <a:pt x="4249345" y="2721217"/>
                </a:lnTo>
                <a:lnTo>
                  <a:pt x="0" y="2721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2552000" y="7385273"/>
            <a:ext cx="7124980" cy="2030873"/>
          </a:xfrm>
          <a:custGeom>
            <a:avLst/>
            <a:gdLst/>
            <a:ahLst/>
            <a:cxnLst/>
            <a:rect l="l" t="t" r="r" b="b"/>
            <a:pathLst>
              <a:path w="7124980" h="2030873">
                <a:moveTo>
                  <a:pt x="0" y="0"/>
                </a:moveTo>
                <a:lnTo>
                  <a:pt x="7124980" y="0"/>
                </a:lnTo>
                <a:lnTo>
                  <a:pt x="7124980" y="2030873"/>
                </a:lnTo>
                <a:lnTo>
                  <a:pt x="0" y="2030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826110" y="512470"/>
            <a:ext cx="2699396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19"/>
              </a:lnSpc>
              <a:spcBef>
                <a:spcPct val="0"/>
              </a:spcBef>
            </a:pPr>
            <a:r>
              <a:rPr lang="en-US" sz="6999" b="1" spc="-55">
                <a:solidFill>
                  <a:srgbClr val="F6422D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5.nap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89817" y="580440"/>
            <a:ext cx="9993841" cy="44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2"/>
              </a:lnSpc>
              <a:spcBef>
                <a:spcPct val="0"/>
              </a:spcBef>
            </a:pPr>
            <a:r>
              <a:rPr lang="en-US" sz="2601" spc="213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Idő fügvényében shopping, majd indulás a repülőtér.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5542" y="1556320"/>
            <a:ext cx="6592189" cy="273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7"/>
              </a:lnSpc>
              <a:spcBef>
                <a:spcPct val="0"/>
              </a:spcBef>
            </a:pPr>
            <a:r>
              <a:rPr lang="en-US" sz="2605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Részvételi</a:t>
            </a:r>
            <a:r>
              <a:rPr lang="en-US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díj</a:t>
            </a:r>
            <a:r>
              <a:rPr lang="en-US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: 2</a:t>
            </a:r>
            <a:r>
              <a:rPr lang="hu-HU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  <a:r>
              <a:rPr lang="en-US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9.000 Ft.-</a:t>
            </a:r>
            <a:r>
              <a:rPr lang="hu-HU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/fő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marL="0" lvl="0" indent="0" algn="l">
              <a:lnSpc>
                <a:spcPts val="3647"/>
              </a:lnSpc>
              <a:spcBef>
                <a:spcPct val="0"/>
              </a:spcBef>
            </a:pPr>
            <a:r>
              <a:rPr lang="en-US" sz="2605" b="1" u="none" strike="noStrike" spc="213" dirty="0" err="1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Tartalmazza</a:t>
            </a:r>
            <a:r>
              <a:rPr lang="en-US" sz="2605" b="1" u="none" strike="noStrike" spc="213" dirty="0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  <a:p>
            <a:pPr marL="562468" lvl="1" indent="-281234" algn="l">
              <a:lnSpc>
                <a:spcPts val="3647"/>
              </a:lnSpc>
              <a:spcBef>
                <a:spcPct val="0"/>
              </a:spcBef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Repülőjegy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10 kg-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os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bőrönddel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Transzfer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Londonba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és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vissza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buFont typeface="Arial"/>
              <a:buChar char="•"/>
            </a:pP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Szállás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reggelivel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és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wifivel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buFont typeface="Arial"/>
              <a:buChar char="•"/>
            </a:pP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Angol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nyelvű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online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feladatok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091719" y="1263935"/>
            <a:ext cx="9026853" cy="4562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47"/>
              </a:lnSpc>
              <a:spcBef>
                <a:spcPct val="0"/>
              </a:spcBef>
            </a:pPr>
            <a:r>
              <a:rPr lang="en-US" sz="2605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Részvételi</a:t>
            </a:r>
            <a:r>
              <a:rPr lang="en-US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díj</a:t>
            </a:r>
            <a:r>
              <a:rPr lang="en-US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b="1" spc="213" dirty="0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NEM </a:t>
            </a:r>
            <a:r>
              <a:rPr lang="en-US" sz="2605" b="1" spc="213" dirty="0" err="1">
                <a:solidFill>
                  <a:srgbClr val="0D255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tartalmazza</a:t>
            </a:r>
            <a:r>
              <a:rPr lang="en-US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marL="562468" lvl="1" indent="-281234" algn="l">
              <a:lnSpc>
                <a:spcPts val="3647"/>
              </a:lnSpc>
              <a:spcBef>
                <a:spcPct val="0"/>
              </a:spcBef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Belépőjegyek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(Madame Tuss</a:t>
            </a:r>
            <a:r>
              <a:rPr lang="hu-HU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uds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, Tower Bridge, Warner Bros.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és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transfer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oda</a:t>
            </a:r>
            <a:r>
              <a:rPr lang="hu-HU" sz="2605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-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vissza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, London Eye, London Dungeon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vagy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Sea Life)</a:t>
            </a:r>
            <a:r>
              <a:rPr lang="hu-HU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(kb. 100.000 Ft.-)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spcBef>
                <a:spcPct val="0"/>
              </a:spcBef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Költőpénz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spcBef>
                <a:spcPct val="0"/>
              </a:spcBef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Vízum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-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mindenki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maga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intézi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spcBef>
                <a:spcPct val="0"/>
              </a:spcBef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Utasbiztosítás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-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mindenki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maga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intézi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Utazás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városban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tömegközlekedéssel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2468" lvl="1" indent="-281234" algn="l">
              <a:lnSpc>
                <a:spcPts val="3647"/>
              </a:lnSpc>
              <a:buFont typeface="Arial"/>
              <a:buChar char="•"/>
            </a:pP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Ebéd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és</a:t>
            </a:r>
            <a:r>
              <a:rPr lang="en-US" sz="2605" u="none" strike="noStrike" spc="213" dirty="0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5" u="none" strike="noStrike" spc="213" dirty="0" err="1">
                <a:solidFill>
                  <a:srgbClr val="0D255B"/>
                </a:solidFill>
                <a:latin typeface="Canva Sans"/>
                <a:ea typeface="Canva Sans"/>
                <a:cs typeface="Canva Sans"/>
                <a:sym typeface="Canva Sans"/>
              </a:rPr>
              <a:t>vacsora</a:t>
            </a:r>
            <a:endParaRPr lang="en-US" sz="2605" u="none" strike="noStrike" spc="213" dirty="0">
              <a:solidFill>
                <a:srgbClr val="0D255B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409</Words>
  <Application>Microsoft Office PowerPoint</Application>
  <PresentationFormat>Egyéni</PresentationFormat>
  <Paragraphs>57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7" baseType="lpstr">
      <vt:lpstr>Eastman Grotesque</vt:lpstr>
      <vt:lpstr>Canva Sans Bold</vt:lpstr>
      <vt:lpstr>Canva Sans</vt:lpstr>
      <vt:lpstr>Eastman Grotesque Bold</vt:lpstr>
      <vt:lpstr>Calibri</vt:lpstr>
      <vt:lpstr>Arial</vt:lpstr>
      <vt:lpstr>Obra Letra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 Introductıon</dc:title>
  <dc:creator>Zsolti</dc:creator>
  <cp:lastModifiedBy>Anita Csőke-Kiss</cp:lastModifiedBy>
  <cp:revision>7</cp:revision>
  <dcterms:created xsi:type="dcterms:W3CDTF">2006-08-16T00:00:00Z</dcterms:created>
  <dcterms:modified xsi:type="dcterms:W3CDTF">2025-09-01T11:01:46Z</dcterms:modified>
  <dc:identifier>DAGv2Irnskk</dc:identifier>
</cp:coreProperties>
</file>